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1" r:id="rId1"/>
  </p:sldMasterIdLst>
  <p:notesMasterIdLst>
    <p:notesMasterId r:id="rId23"/>
  </p:notesMasterIdLst>
  <p:sldIdLst>
    <p:sldId id="256" r:id="rId2"/>
    <p:sldId id="278" r:id="rId3"/>
    <p:sldId id="259" r:id="rId4"/>
    <p:sldId id="267" r:id="rId5"/>
    <p:sldId id="276" r:id="rId6"/>
    <p:sldId id="277" r:id="rId7"/>
    <p:sldId id="279" r:id="rId8"/>
    <p:sldId id="266" r:id="rId9"/>
    <p:sldId id="270" r:id="rId10"/>
    <p:sldId id="271" r:id="rId11"/>
    <p:sldId id="274" r:id="rId12"/>
    <p:sldId id="257" r:id="rId13"/>
    <p:sldId id="272" r:id="rId14"/>
    <p:sldId id="280" r:id="rId15"/>
    <p:sldId id="275" r:id="rId16"/>
    <p:sldId id="258" r:id="rId17"/>
    <p:sldId id="260" r:id="rId18"/>
    <p:sldId id="263" r:id="rId19"/>
    <p:sldId id="262" r:id="rId20"/>
    <p:sldId id="281" r:id="rId21"/>
    <p:sldId id="26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74FF"/>
    <a:srgbClr val="339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0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63D293-F44A-DE42-B7BD-7DF8B2890255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2A1EAD-C372-5E48-8D9F-EE465C39C5AA}">
      <dgm:prSet phldrT="[Text]"/>
      <dgm:spPr/>
      <dgm:t>
        <a:bodyPr/>
        <a:lstStyle/>
        <a:p>
          <a:r>
            <a:rPr lang="en-US" u="sng" dirty="0" err="1" smtClean="0"/>
            <a:t>qPCR</a:t>
          </a:r>
          <a:endParaRPr lang="en-US" u="sng" dirty="0" smtClean="0"/>
        </a:p>
        <a:p>
          <a:r>
            <a:rPr lang="en-US" dirty="0" smtClean="0"/>
            <a:t>kilobytes</a:t>
          </a:r>
          <a:endParaRPr lang="en-US" dirty="0"/>
        </a:p>
      </dgm:t>
    </dgm:pt>
    <dgm:pt modelId="{3B596324-DA35-584B-9043-C503D187E318}" type="parTrans" cxnId="{473BDE6A-5407-D24B-BB5E-038384AE1024}">
      <dgm:prSet/>
      <dgm:spPr/>
      <dgm:t>
        <a:bodyPr/>
        <a:lstStyle/>
        <a:p>
          <a:endParaRPr lang="en-US"/>
        </a:p>
      </dgm:t>
    </dgm:pt>
    <dgm:pt modelId="{323AAC3D-1137-2042-8BDD-9A066E496772}" type="sibTrans" cxnId="{473BDE6A-5407-D24B-BB5E-038384AE1024}">
      <dgm:prSet/>
      <dgm:spPr/>
      <dgm:t>
        <a:bodyPr/>
        <a:lstStyle/>
        <a:p>
          <a:endParaRPr lang="en-US"/>
        </a:p>
      </dgm:t>
    </dgm:pt>
    <dgm:pt modelId="{EB4BAE96-8AE9-8645-8CD3-6C0924EF952D}">
      <dgm:prSet phldrT="[Text]"/>
      <dgm:spPr/>
      <dgm:t>
        <a:bodyPr/>
        <a:lstStyle/>
        <a:p>
          <a:r>
            <a:rPr lang="en-US" u="sng" dirty="0" smtClean="0"/>
            <a:t>Microarray</a:t>
          </a:r>
        </a:p>
        <a:p>
          <a:r>
            <a:rPr lang="en-US" dirty="0" smtClean="0"/>
            <a:t>megabytes</a:t>
          </a:r>
          <a:endParaRPr lang="en-US" dirty="0"/>
        </a:p>
      </dgm:t>
    </dgm:pt>
    <dgm:pt modelId="{8EFF5118-8CBA-834E-908A-DA50DBF7DCA8}" type="parTrans" cxnId="{E953916C-EB0D-5C4A-BACA-49BD8B36C142}">
      <dgm:prSet/>
      <dgm:spPr/>
      <dgm:t>
        <a:bodyPr/>
        <a:lstStyle/>
        <a:p>
          <a:endParaRPr lang="en-US"/>
        </a:p>
      </dgm:t>
    </dgm:pt>
    <dgm:pt modelId="{93324ACC-9EE6-9149-9A96-AA6C7E02D055}" type="sibTrans" cxnId="{E953916C-EB0D-5C4A-BACA-49BD8B36C142}">
      <dgm:prSet/>
      <dgm:spPr/>
      <dgm:t>
        <a:bodyPr/>
        <a:lstStyle/>
        <a:p>
          <a:endParaRPr lang="en-US"/>
        </a:p>
      </dgm:t>
    </dgm:pt>
    <dgm:pt modelId="{C727809D-6F9F-8648-8F3D-D9B710736201}">
      <dgm:prSet phldrT="[Text]"/>
      <dgm:spPr/>
      <dgm:t>
        <a:bodyPr/>
        <a:lstStyle/>
        <a:p>
          <a:r>
            <a:rPr lang="en-US" u="sng" dirty="0" smtClean="0"/>
            <a:t>RNA-</a:t>
          </a:r>
          <a:r>
            <a:rPr lang="en-US" u="sng" dirty="0" err="1" smtClean="0"/>
            <a:t>seq</a:t>
          </a:r>
          <a:endParaRPr lang="en-US" u="sng" dirty="0" smtClean="0"/>
        </a:p>
        <a:p>
          <a:r>
            <a:rPr lang="en-US" dirty="0" smtClean="0"/>
            <a:t>gigabytes</a:t>
          </a:r>
        </a:p>
        <a:p>
          <a:endParaRPr lang="en-US" dirty="0"/>
        </a:p>
      </dgm:t>
    </dgm:pt>
    <dgm:pt modelId="{B887063F-DF2E-4340-A429-02A341386489}" type="parTrans" cxnId="{197F678E-94D9-AF46-92AD-58D977623B7D}">
      <dgm:prSet/>
      <dgm:spPr/>
      <dgm:t>
        <a:bodyPr/>
        <a:lstStyle/>
        <a:p>
          <a:endParaRPr lang="en-US"/>
        </a:p>
      </dgm:t>
    </dgm:pt>
    <dgm:pt modelId="{F3E02B94-5B7D-B449-BA74-7A901B08A983}" type="sibTrans" cxnId="{197F678E-94D9-AF46-92AD-58D977623B7D}">
      <dgm:prSet/>
      <dgm:spPr/>
      <dgm:t>
        <a:bodyPr/>
        <a:lstStyle/>
        <a:p>
          <a:endParaRPr lang="en-US"/>
        </a:p>
      </dgm:t>
    </dgm:pt>
    <dgm:pt modelId="{E8CC4CB5-47BB-C547-B64D-46A52189F313}" type="pres">
      <dgm:prSet presAssocID="{CB63D293-F44A-DE42-B7BD-7DF8B2890255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7BAB46-0C64-C845-9884-EB362A7EA6BF}" type="pres">
      <dgm:prSet presAssocID="{CB63D293-F44A-DE42-B7BD-7DF8B2890255}" presName="arrow" presStyleLbl="bgShp" presStyleIdx="0" presStyleCnt="1" custLinFactNeighborX="412" custLinFactNeighborY="-18787"/>
      <dgm:spPr/>
    </dgm:pt>
    <dgm:pt modelId="{7BA3AC91-9EBA-DB4B-A646-40FC5AA587CA}" type="pres">
      <dgm:prSet presAssocID="{CB63D293-F44A-DE42-B7BD-7DF8B2890255}" presName="arrowDiagram3" presStyleCnt="0"/>
      <dgm:spPr/>
    </dgm:pt>
    <dgm:pt modelId="{1B913D12-7667-6740-87D4-F5767CD7511D}" type="pres">
      <dgm:prSet presAssocID="{DD2A1EAD-C372-5E48-8D9F-EE465C39C5AA}" presName="bullet3a" presStyleLbl="node1" presStyleIdx="0" presStyleCnt="3"/>
      <dgm:spPr/>
    </dgm:pt>
    <dgm:pt modelId="{6D529893-3BBE-8A4C-B5F3-CD34EFAC6F4D}" type="pres">
      <dgm:prSet presAssocID="{DD2A1EAD-C372-5E48-8D9F-EE465C39C5AA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A7A8FC-A0F1-A247-8B3C-29D20D6D64A4}" type="pres">
      <dgm:prSet presAssocID="{EB4BAE96-8AE9-8645-8CD3-6C0924EF952D}" presName="bullet3b" presStyleLbl="node1" presStyleIdx="1" presStyleCnt="3"/>
      <dgm:spPr/>
    </dgm:pt>
    <dgm:pt modelId="{88489847-D1CA-2646-84E8-03A79C8E67C4}" type="pres">
      <dgm:prSet presAssocID="{EB4BAE96-8AE9-8645-8CD3-6C0924EF952D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2C685-B0DE-C544-97FF-913DCDD034C5}" type="pres">
      <dgm:prSet presAssocID="{C727809D-6F9F-8648-8F3D-D9B710736201}" presName="bullet3c" presStyleLbl="node1" presStyleIdx="2" presStyleCnt="3"/>
      <dgm:spPr/>
    </dgm:pt>
    <dgm:pt modelId="{7530A067-A4AC-2048-A7B1-86AA131C3BAC}" type="pres">
      <dgm:prSet presAssocID="{C727809D-6F9F-8648-8F3D-D9B710736201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07AE2C-7A73-FF43-8DDD-09CD8414A699}" type="presOf" srcId="{EB4BAE96-8AE9-8645-8CD3-6C0924EF952D}" destId="{88489847-D1CA-2646-84E8-03A79C8E67C4}" srcOrd="0" destOrd="0" presId="urn:microsoft.com/office/officeart/2005/8/layout/arrow2"/>
    <dgm:cxn modelId="{473BDE6A-5407-D24B-BB5E-038384AE1024}" srcId="{CB63D293-F44A-DE42-B7BD-7DF8B2890255}" destId="{DD2A1EAD-C372-5E48-8D9F-EE465C39C5AA}" srcOrd="0" destOrd="0" parTransId="{3B596324-DA35-584B-9043-C503D187E318}" sibTransId="{323AAC3D-1137-2042-8BDD-9A066E496772}"/>
    <dgm:cxn modelId="{3413E0C6-A11A-4D4B-88F7-368AB4F4A8D0}" type="presOf" srcId="{C727809D-6F9F-8648-8F3D-D9B710736201}" destId="{7530A067-A4AC-2048-A7B1-86AA131C3BAC}" srcOrd="0" destOrd="0" presId="urn:microsoft.com/office/officeart/2005/8/layout/arrow2"/>
    <dgm:cxn modelId="{197F678E-94D9-AF46-92AD-58D977623B7D}" srcId="{CB63D293-F44A-DE42-B7BD-7DF8B2890255}" destId="{C727809D-6F9F-8648-8F3D-D9B710736201}" srcOrd="2" destOrd="0" parTransId="{B887063F-DF2E-4340-A429-02A341386489}" sibTransId="{F3E02B94-5B7D-B449-BA74-7A901B08A983}"/>
    <dgm:cxn modelId="{B46D9E57-79B2-AD47-AFF9-CE501D9BBA5A}" type="presOf" srcId="{DD2A1EAD-C372-5E48-8D9F-EE465C39C5AA}" destId="{6D529893-3BBE-8A4C-B5F3-CD34EFAC6F4D}" srcOrd="0" destOrd="0" presId="urn:microsoft.com/office/officeart/2005/8/layout/arrow2"/>
    <dgm:cxn modelId="{E953916C-EB0D-5C4A-BACA-49BD8B36C142}" srcId="{CB63D293-F44A-DE42-B7BD-7DF8B2890255}" destId="{EB4BAE96-8AE9-8645-8CD3-6C0924EF952D}" srcOrd="1" destOrd="0" parTransId="{8EFF5118-8CBA-834E-908A-DA50DBF7DCA8}" sibTransId="{93324ACC-9EE6-9149-9A96-AA6C7E02D055}"/>
    <dgm:cxn modelId="{D430CA06-3D6B-2C47-901B-6168800291EC}" type="presOf" srcId="{CB63D293-F44A-DE42-B7BD-7DF8B2890255}" destId="{E8CC4CB5-47BB-C547-B64D-46A52189F313}" srcOrd="0" destOrd="0" presId="urn:microsoft.com/office/officeart/2005/8/layout/arrow2"/>
    <dgm:cxn modelId="{57DB7767-40AB-BD40-B462-3305C22DAEB8}" type="presParOf" srcId="{E8CC4CB5-47BB-C547-B64D-46A52189F313}" destId="{707BAB46-0C64-C845-9884-EB362A7EA6BF}" srcOrd="0" destOrd="0" presId="urn:microsoft.com/office/officeart/2005/8/layout/arrow2"/>
    <dgm:cxn modelId="{77D7E6C2-56C8-A84B-A993-D0CE76C7DA21}" type="presParOf" srcId="{E8CC4CB5-47BB-C547-B64D-46A52189F313}" destId="{7BA3AC91-9EBA-DB4B-A646-40FC5AA587CA}" srcOrd="1" destOrd="0" presId="urn:microsoft.com/office/officeart/2005/8/layout/arrow2"/>
    <dgm:cxn modelId="{57617C7B-0043-D24C-8A47-4AC39B9A64EA}" type="presParOf" srcId="{7BA3AC91-9EBA-DB4B-A646-40FC5AA587CA}" destId="{1B913D12-7667-6740-87D4-F5767CD7511D}" srcOrd="0" destOrd="0" presId="urn:microsoft.com/office/officeart/2005/8/layout/arrow2"/>
    <dgm:cxn modelId="{0D26AE52-A47B-D74D-B8AE-DEE2A55DCAC4}" type="presParOf" srcId="{7BA3AC91-9EBA-DB4B-A646-40FC5AA587CA}" destId="{6D529893-3BBE-8A4C-B5F3-CD34EFAC6F4D}" srcOrd="1" destOrd="0" presId="urn:microsoft.com/office/officeart/2005/8/layout/arrow2"/>
    <dgm:cxn modelId="{C32FBEB8-3174-0349-A9A7-0DF8830A1D19}" type="presParOf" srcId="{7BA3AC91-9EBA-DB4B-A646-40FC5AA587CA}" destId="{D0A7A8FC-A0F1-A247-8B3C-29D20D6D64A4}" srcOrd="2" destOrd="0" presId="urn:microsoft.com/office/officeart/2005/8/layout/arrow2"/>
    <dgm:cxn modelId="{FB5BB665-B353-9045-8844-00B8CAF90733}" type="presParOf" srcId="{7BA3AC91-9EBA-DB4B-A646-40FC5AA587CA}" destId="{88489847-D1CA-2646-84E8-03A79C8E67C4}" srcOrd="3" destOrd="0" presId="urn:microsoft.com/office/officeart/2005/8/layout/arrow2"/>
    <dgm:cxn modelId="{870ECB34-EFFD-EC4D-B96F-93FA85B3FEFD}" type="presParOf" srcId="{7BA3AC91-9EBA-DB4B-A646-40FC5AA587CA}" destId="{0952C685-B0DE-C544-97FF-913DCDD034C5}" srcOrd="4" destOrd="0" presId="urn:microsoft.com/office/officeart/2005/8/layout/arrow2"/>
    <dgm:cxn modelId="{22331D98-99AE-1744-BA8A-11E6FFE1F485}" type="presParOf" srcId="{7BA3AC91-9EBA-DB4B-A646-40FC5AA587CA}" destId="{7530A067-A4AC-2048-A7B1-86AA131C3BAC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BAB46-0C64-C845-9884-EB362A7EA6BF}">
      <dsp:nvSpPr>
        <dsp:cNvPr id="0" name=""/>
        <dsp:cNvSpPr/>
      </dsp:nvSpPr>
      <dsp:spPr>
        <a:xfrm>
          <a:off x="438694" y="0"/>
          <a:ext cx="6489699" cy="405606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01600" dist="38100" dir="5400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913D12-7667-6740-87D4-F5767CD7511D}">
      <dsp:nvSpPr>
        <dsp:cNvPr id="0" name=""/>
        <dsp:cNvSpPr/>
      </dsp:nvSpPr>
      <dsp:spPr>
        <a:xfrm>
          <a:off x="1236148" y="2799493"/>
          <a:ext cx="168732" cy="16873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0000"/>
                <a:satMod val="150000"/>
              </a:schemeClr>
              <a:schemeClr val="accent1">
                <a:hueOff val="0"/>
                <a:satOff val="0"/>
                <a:lumOff val="0"/>
                <a:alphaOff val="0"/>
                <a:alpha val="10000"/>
                <a:satMod val="120000"/>
              </a:schemeClr>
            </a:duotone>
          </a:blip>
          <a:stretch/>
        </a:blipFill>
        <a:ln>
          <a:noFill/>
        </a:ln>
        <a:effectLst>
          <a:outerShdw blurRad="101600" dist="38100" dir="5400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529893-3BBE-8A4C-B5F3-CD34EFAC6F4D}">
      <dsp:nvSpPr>
        <dsp:cNvPr id="0" name=""/>
        <dsp:cNvSpPr/>
      </dsp:nvSpPr>
      <dsp:spPr>
        <a:xfrm>
          <a:off x="1320514" y="2883860"/>
          <a:ext cx="1512099" cy="117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8" tIns="0" rIns="0" bIns="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u="sng" kern="1200" dirty="0" err="1" smtClean="0"/>
            <a:t>qPCR</a:t>
          </a:r>
          <a:endParaRPr lang="en-US" sz="2500" u="sng" kern="1200" dirty="0" smtClean="0"/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kilobytes</a:t>
          </a:r>
          <a:endParaRPr lang="en-US" sz="2500" kern="1200" dirty="0"/>
        </a:p>
      </dsp:txBody>
      <dsp:txXfrm>
        <a:off x="1320514" y="2883860"/>
        <a:ext cx="1512099" cy="1172201"/>
      </dsp:txXfrm>
    </dsp:sp>
    <dsp:sp modelId="{D0A7A8FC-A0F1-A247-8B3C-29D20D6D64A4}">
      <dsp:nvSpPr>
        <dsp:cNvPr id="0" name=""/>
        <dsp:cNvSpPr/>
      </dsp:nvSpPr>
      <dsp:spPr>
        <a:xfrm>
          <a:off x="2725534" y="1697056"/>
          <a:ext cx="305015" cy="305015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0000"/>
                <a:satMod val="150000"/>
              </a:schemeClr>
              <a:schemeClr val="accent1">
                <a:hueOff val="0"/>
                <a:satOff val="0"/>
                <a:lumOff val="0"/>
                <a:alphaOff val="0"/>
                <a:alpha val="10000"/>
                <a:satMod val="120000"/>
              </a:schemeClr>
            </a:duotone>
          </a:blip>
          <a:stretch/>
        </a:blipFill>
        <a:ln>
          <a:noFill/>
        </a:ln>
        <a:effectLst>
          <a:outerShdw blurRad="101600" dist="38100" dir="5400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489847-D1CA-2646-84E8-03A79C8E67C4}">
      <dsp:nvSpPr>
        <dsp:cNvPr id="0" name=""/>
        <dsp:cNvSpPr/>
      </dsp:nvSpPr>
      <dsp:spPr>
        <a:xfrm>
          <a:off x="2878042" y="1849564"/>
          <a:ext cx="1557527" cy="2206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622" tIns="0" rIns="0" bIns="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u="sng" kern="1200" dirty="0" smtClean="0"/>
            <a:t>Microarray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megabytes</a:t>
          </a:r>
          <a:endParaRPr lang="en-US" sz="2500" kern="1200" dirty="0"/>
        </a:p>
      </dsp:txBody>
      <dsp:txXfrm>
        <a:off x="2878042" y="1849564"/>
        <a:ext cx="1557527" cy="2206497"/>
      </dsp:txXfrm>
    </dsp:sp>
    <dsp:sp modelId="{0952C685-B0DE-C544-97FF-913DCDD034C5}">
      <dsp:nvSpPr>
        <dsp:cNvPr id="0" name=""/>
        <dsp:cNvSpPr/>
      </dsp:nvSpPr>
      <dsp:spPr>
        <a:xfrm>
          <a:off x="4516691" y="1026183"/>
          <a:ext cx="421830" cy="421830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0000"/>
                <a:satMod val="150000"/>
              </a:schemeClr>
              <a:schemeClr val="accent1">
                <a:hueOff val="0"/>
                <a:satOff val="0"/>
                <a:lumOff val="0"/>
                <a:alphaOff val="0"/>
                <a:alpha val="10000"/>
                <a:satMod val="120000"/>
              </a:schemeClr>
            </a:duotone>
          </a:blip>
          <a:stretch/>
        </a:blipFill>
        <a:ln>
          <a:noFill/>
        </a:ln>
        <a:effectLst>
          <a:outerShdw blurRad="101600" dist="38100" dir="5400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30A067-A4AC-2048-A7B1-86AA131C3BAC}">
      <dsp:nvSpPr>
        <dsp:cNvPr id="0" name=""/>
        <dsp:cNvSpPr/>
      </dsp:nvSpPr>
      <dsp:spPr>
        <a:xfrm>
          <a:off x="4727606" y="1237098"/>
          <a:ext cx="1557527" cy="2818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3519" tIns="0" rIns="0" bIns="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u="sng" kern="1200" dirty="0" smtClean="0"/>
            <a:t>RNA-</a:t>
          </a:r>
          <a:r>
            <a:rPr lang="en-US" sz="2500" u="sng" kern="1200" dirty="0" err="1" smtClean="0"/>
            <a:t>seq</a:t>
          </a:r>
          <a:endParaRPr lang="en-US" sz="2500" u="sng" kern="1200" dirty="0" smtClean="0"/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gigabytes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>
        <a:off x="4727606" y="1237098"/>
        <a:ext cx="1557527" cy="2818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9EF11-D3A5-9B40-887D-D5047564FE52}" type="datetimeFigureOut">
              <a:rPr lang="en-US" smtClean="0"/>
              <a:t>6/17/15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EBB3D-2685-0141-BEC5-D5DD62C31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28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EBB3D-2685-0141-BEC5-D5DD62C316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0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Data &amp; information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EBB3D-2685-0141-BEC5-D5DD62C316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73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4354526E-3DAA-2B43-B45B-E4F99E3A6C03}" type="datetimeFigureOut">
              <a:rPr lang="en-US" smtClean="0"/>
              <a:t>6/17/15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2D57B0AA-AC8E-4463-ADAC-E87D09B82E4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526E-3DAA-2B43-B45B-E4F99E3A6C03}" type="datetimeFigureOut">
              <a:rPr lang="en-US" smtClean="0"/>
              <a:t>6/17/15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1ED5-F646-814A-A079-B96199C7378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526E-3DAA-2B43-B45B-E4F99E3A6C03}" type="datetimeFigureOut">
              <a:rPr lang="en-US" smtClean="0"/>
              <a:t>6/17/15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1ED5-F646-814A-A079-B96199C7378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526E-3DAA-2B43-B45B-E4F99E3A6C03}" type="datetimeFigureOut">
              <a:rPr lang="en-US" smtClean="0"/>
              <a:t>6/17/15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1ED5-F646-814A-A079-B96199C737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526E-3DAA-2B43-B45B-E4F99E3A6C03}" type="datetimeFigureOut">
              <a:rPr lang="en-US" smtClean="0"/>
              <a:t>6/17/15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1ED5-F646-814A-A079-B96199C737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526E-3DAA-2B43-B45B-E4F99E3A6C03}" type="datetimeFigureOut">
              <a:rPr lang="en-US" smtClean="0"/>
              <a:t>6/17/15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526E-3DAA-2B43-B45B-E4F99E3A6C03}" type="datetimeFigureOut">
              <a:rPr lang="en-US" smtClean="0"/>
              <a:t>6/17/15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1ED5-F646-814A-A079-B96199C7378F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526E-3DAA-2B43-B45B-E4F99E3A6C03}" type="datetimeFigureOut">
              <a:rPr lang="en-US" smtClean="0"/>
              <a:t>6/17/15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1ED5-F646-814A-A079-B96199C737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526E-3DAA-2B43-B45B-E4F99E3A6C03}" type="datetimeFigureOut">
              <a:rPr lang="en-US" smtClean="0"/>
              <a:t>6/17/15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1ED5-F646-814A-A079-B96199C7378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526E-3DAA-2B43-B45B-E4F99E3A6C03}" type="datetimeFigureOut">
              <a:rPr lang="en-US" smtClean="0"/>
              <a:t>6/17/15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1ED5-F646-814A-A079-B96199C737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526E-3DAA-2B43-B45B-E4F99E3A6C03}" type="datetimeFigureOut">
              <a:rPr lang="en-US" smtClean="0"/>
              <a:t>6/17/15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1ED5-F646-814A-A079-B96199C737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526E-3DAA-2B43-B45B-E4F99E3A6C03}" type="datetimeFigureOut">
              <a:rPr lang="en-US" smtClean="0"/>
              <a:t>6/17/15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1ED5-F646-814A-A079-B96199C737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526E-3DAA-2B43-B45B-E4F99E3A6C03}" type="datetimeFigureOut">
              <a:rPr lang="en-US" smtClean="0"/>
              <a:t>6/17/15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1ED5-F646-814A-A079-B96199C737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4354526E-3DAA-2B43-B45B-E4F99E3A6C03}" type="datetimeFigureOut">
              <a:rPr lang="en-US" smtClean="0"/>
              <a:t>6/17/15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2EAA1ED5-F646-814A-A079-B96199C7378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526E-3DAA-2B43-B45B-E4F99E3A6C03}" type="datetimeFigureOut">
              <a:rPr lang="en-US" smtClean="0"/>
              <a:t>6/17/15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1ED5-F646-814A-A079-B96199C7378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526E-3DAA-2B43-B45B-E4F99E3A6C03}" type="datetimeFigureOut">
              <a:rPr lang="en-US" smtClean="0"/>
              <a:t>6/17/15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1ED5-F646-814A-A079-B96199C7378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526E-3DAA-2B43-B45B-E4F99E3A6C03}" type="datetimeFigureOut">
              <a:rPr lang="en-US" smtClean="0"/>
              <a:t>6/17/15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1ED5-F646-814A-A079-B96199C737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526E-3DAA-2B43-B45B-E4F99E3A6C03}" type="datetimeFigureOut">
              <a:rPr lang="en-US" smtClean="0"/>
              <a:t>6/17/15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1ED5-F646-814A-A079-B96199C737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526E-3DAA-2B43-B45B-E4F99E3A6C03}" type="datetimeFigureOut">
              <a:rPr lang="en-US" smtClean="0"/>
              <a:t>6/17/15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1ED5-F646-814A-A079-B96199C7378F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526E-3DAA-2B43-B45B-E4F99E3A6C03}" type="datetimeFigureOut">
              <a:rPr lang="en-US" smtClean="0"/>
              <a:t>6/17/15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1ED5-F646-814A-A079-B96199C7378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4354526E-3DAA-2B43-B45B-E4F99E3A6C03}" type="datetimeFigureOut">
              <a:rPr lang="en-US" smtClean="0"/>
              <a:t>6/17/15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2EAA1ED5-F646-814A-A079-B96199C7378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tiff"/><Relationship Id="rId5" Type="http://schemas.openxmlformats.org/officeDocument/2006/relationships/image" Target="../media/image37.png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4" Type="http://schemas.openxmlformats.org/officeDocument/2006/relationships/image" Target="../media/image41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737" y="2671008"/>
            <a:ext cx="7911435" cy="1914144"/>
          </a:xfrm>
        </p:spPr>
        <p:txBody>
          <a:bodyPr/>
          <a:lstStyle/>
          <a:p>
            <a:pPr algn="r"/>
            <a:r>
              <a:rPr lang="en-US" sz="4000" b="1" dirty="0">
                <a:solidFill>
                  <a:srgbClr val="0000FF"/>
                </a:solidFill>
              </a:rPr>
              <a:t>Surveying the Signaling Landscape by Transcriptome Profiling in Mitochondrial Disease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6120" y="4869474"/>
            <a:ext cx="6477000" cy="1174088"/>
          </a:xfrm>
        </p:spPr>
        <p:txBody>
          <a:bodyPr/>
          <a:lstStyle/>
          <a:p>
            <a:pPr algn="r"/>
            <a:r>
              <a:rPr lang="en-US" dirty="0" smtClean="0"/>
              <a:t>Jim Zhe Zhang, PhD.</a:t>
            </a:r>
          </a:p>
          <a:p>
            <a:pPr algn="r"/>
            <a:r>
              <a:rPr lang="en-US" dirty="0" smtClean="0"/>
              <a:t>Department of Biomedical and Health Informatics</a:t>
            </a:r>
          </a:p>
          <a:p>
            <a:pPr algn="r"/>
            <a:r>
              <a:rPr lang="en-US" dirty="0" smtClean="0"/>
              <a:t>The Children’s Hospital of Philadelphia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" cy="17018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570" y="0"/>
            <a:ext cx="1409798" cy="62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9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9957"/>
            <a:ext cx="7506570" cy="868362"/>
          </a:xfrm>
        </p:spPr>
        <p:txBody>
          <a:bodyPr/>
          <a:lstStyle/>
          <a:p>
            <a:r>
              <a:rPr lang="en-US" sz="4400" dirty="0" smtClean="0"/>
              <a:t>A global view of differential expression of metabolic pathways</a:t>
            </a:r>
            <a:endParaRPr lang="en-US" sz="4400" dirty="0"/>
          </a:p>
        </p:txBody>
      </p:sp>
      <p:pic>
        <p:nvPicPr>
          <p:cNvPr id="6" name="Picture 4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4"/>
          <a:stretch>
            <a:fillRect/>
          </a:stretch>
        </p:blipFill>
        <p:spPr bwMode="auto">
          <a:xfrm>
            <a:off x="9753600" y="18264188"/>
            <a:ext cx="9906000" cy="657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4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4"/>
          <a:stretch>
            <a:fillRect/>
          </a:stretch>
        </p:blipFill>
        <p:spPr bwMode="auto">
          <a:xfrm>
            <a:off x="9906000" y="18416588"/>
            <a:ext cx="9906000" cy="657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4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4"/>
          <a:stretch>
            <a:fillRect/>
          </a:stretch>
        </p:blipFill>
        <p:spPr bwMode="auto">
          <a:xfrm>
            <a:off x="10058400" y="18568988"/>
            <a:ext cx="9906000" cy="657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4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4"/>
          <a:stretch>
            <a:fillRect/>
          </a:stretch>
        </p:blipFill>
        <p:spPr bwMode="auto">
          <a:xfrm>
            <a:off x="10210800" y="18721388"/>
            <a:ext cx="9906000" cy="657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4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4"/>
          <a:stretch>
            <a:fillRect/>
          </a:stretch>
        </p:blipFill>
        <p:spPr bwMode="auto">
          <a:xfrm>
            <a:off x="10363200" y="18873788"/>
            <a:ext cx="9906000" cy="657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4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4"/>
          <a:stretch>
            <a:fillRect/>
          </a:stretch>
        </p:blipFill>
        <p:spPr bwMode="auto">
          <a:xfrm>
            <a:off x="10515600" y="19026188"/>
            <a:ext cx="9906000" cy="657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4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4"/>
          <a:stretch>
            <a:fillRect/>
          </a:stretch>
        </p:blipFill>
        <p:spPr bwMode="auto">
          <a:xfrm>
            <a:off x="10668000" y="19178588"/>
            <a:ext cx="9906000" cy="657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12" descr="Untitled 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828" y="1689273"/>
            <a:ext cx="1828800" cy="2232073"/>
          </a:xfrm>
          <a:prstGeom prst="rect">
            <a:avLst/>
          </a:prstGeom>
        </p:spPr>
      </p:pic>
      <p:pic>
        <p:nvPicPr>
          <p:cNvPr id="14" name="Picture 13" descr="Untitled 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828" y="3940182"/>
            <a:ext cx="1828800" cy="22566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67341" y="1706044"/>
            <a:ext cx="2076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Pdss2 missense mutants vs. wild type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067341" y="4049801"/>
            <a:ext cx="2056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Probucol</a:t>
            </a:r>
            <a:r>
              <a:rPr lang="en-US" dirty="0" smtClean="0"/>
              <a:t> treated vs. untreated mutants</a:t>
            </a:r>
            <a:endParaRPr lang="en-US" dirty="0"/>
          </a:p>
        </p:txBody>
      </p:sp>
      <p:pic>
        <p:nvPicPr>
          <p:cNvPr id="17" name="Picture 16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4" y="1689272"/>
            <a:ext cx="3704205" cy="450752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6937" y="6348242"/>
            <a:ext cx="329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Further group metabolic pathways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4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pathway illustrations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8825" b="8825"/>
          <a:stretch>
            <a:fillRect/>
          </a:stretch>
        </p:blipFill>
        <p:spPr>
          <a:xfrm>
            <a:off x="315021" y="1518632"/>
            <a:ext cx="5349815" cy="2966957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663" y="3604415"/>
            <a:ext cx="3806674" cy="30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5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vs. Microarray</a:t>
            </a:r>
            <a:endParaRPr lang="en-US" dirty="0"/>
          </a:p>
        </p:txBody>
      </p:sp>
      <p:pic>
        <p:nvPicPr>
          <p:cNvPr id="4" name="Picture 3" descr="Scatter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748" y="2054718"/>
            <a:ext cx="4369014" cy="436901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" name="Picture 9" descr="Venn_N2_All &lt; Gas1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99" y="2017189"/>
            <a:ext cx="2807368" cy="21055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Venn_N2_All &gt; Gas1_Al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99" y="4280677"/>
            <a:ext cx="2807368" cy="210552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/>
          <p:cNvSpPr txBox="1"/>
          <p:nvPr/>
        </p:nvSpPr>
        <p:spPr>
          <a:xfrm>
            <a:off x="536099" y="3741732"/>
            <a:ext cx="1166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N2 &lt; Gas1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6099" y="6022234"/>
            <a:ext cx="1166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N2 &gt; Gas1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86522" y="1439134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Gene level differential expression 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47279" y="2611384"/>
            <a:ext cx="127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Corr</a:t>
            </a:r>
            <a:r>
              <a:rPr lang="en-US" b="1" dirty="0" smtClean="0"/>
              <a:t> = 0.65</a:t>
            </a:r>
            <a:endParaRPr lang="en-US" b="1" dirty="0"/>
          </a:p>
        </p:txBody>
      </p:sp>
      <p:pic>
        <p:nvPicPr>
          <p:cNvPr id="16" name="Picture 15" descr="RNAseq-microarray_Pathway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78" y="2192802"/>
            <a:ext cx="4535725" cy="4535725"/>
          </a:xfrm>
          <a:prstGeom prst="rect">
            <a:avLst/>
          </a:prstGeom>
          <a:solidFill>
            <a:schemeClr val="bg1"/>
          </a:solidFill>
          <a:ln w="38100">
            <a:solidFill>
              <a:srgbClr val="008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748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beyond coding RNAs</a:t>
            </a:r>
            <a:endParaRPr lang="en-US" dirty="0"/>
          </a:p>
        </p:txBody>
      </p:sp>
      <p:pic>
        <p:nvPicPr>
          <p:cNvPr id="4" name="Picture 3" descr="__ENC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38" y="1763971"/>
            <a:ext cx="4251158" cy="1825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82172" y="1394639"/>
            <a:ext cx="288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Sense vs. antisense transcripts</a:t>
            </a:r>
            <a:endParaRPr lang="en-US" dirty="0"/>
          </a:p>
        </p:txBody>
      </p:sp>
      <p:pic>
        <p:nvPicPr>
          <p:cNvPr id="6" name="Picture 8" descr="Position-specific difference, 3-UTR.pdf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01" y="1749976"/>
            <a:ext cx="3609365" cy="18391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 descr="TF_targets_promoter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38" y="3874198"/>
            <a:ext cx="2708442" cy="27084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394" y="4186798"/>
            <a:ext cx="3879572" cy="18912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key_icon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62" y="6154692"/>
            <a:ext cx="1795604" cy="5229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extBox 10"/>
          <p:cNvSpPr txBox="1"/>
          <p:nvPr/>
        </p:nvSpPr>
        <p:spPr>
          <a:xfrm>
            <a:off x="4906601" y="1394639"/>
            <a:ext cx="1416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UTR stability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36394" y="3817466"/>
            <a:ext cx="360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Region-specific differential expression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60648" y="3915343"/>
            <a:ext cx="1866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Regulatory sequences in promoters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0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48579"/>
            <a:ext cx="7313613" cy="474262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Studies of transcriptomes of mitochondrial diseases</a:t>
            </a:r>
          </a:p>
          <a:p>
            <a:r>
              <a:rPr lang="en-US" sz="2800" dirty="0" smtClean="0">
                <a:solidFill>
                  <a:srgbClr val="000000"/>
                </a:solidFill>
              </a:rPr>
              <a:t>A short review of bioinformatics techniques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The big data challenge</a:t>
            </a:r>
          </a:p>
          <a:p>
            <a:r>
              <a:rPr lang="en-US" sz="2800" dirty="0"/>
              <a:t>Demo: </a:t>
            </a:r>
            <a:r>
              <a:rPr lang="en-US" sz="2800" dirty="0" err="1"/>
              <a:t>Awsomics</a:t>
            </a:r>
            <a:r>
              <a:rPr lang="en-US" sz="2800" dirty="0"/>
              <a:t> toolbox and the </a:t>
            </a:r>
            <a:r>
              <a:rPr lang="en-US" sz="2800" dirty="0" err="1"/>
              <a:t>ToMD</a:t>
            </a:r>
            <a:r>
              <a:rPr lang="en-US" sz="2800" dirty="0"/>
              <a:t> data collection </a:t>
            </a:r>
          </a:p>
        </p:txBody>
      </p:sp>
    </p:spTree>
    <p:extLst>
      <p:ext uri="{BB962C8B-B14F-4D97-AF65-F5344CB8AC3E}">
        <p14:creationId xmlns:p14="http://schemas.microsoft.com/office/powerpoint/2010/main" val="162457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760" y="503238"/>
            <a:ext cx="8694240" cy="868362"/>
          </a:xfrm>
        </p:spPr>
        <p:txBody>
          <a:bodyPr/>
          <a:lstStyle/>
          <a:p>
            <a:r>
              <a:rPr lang="en-US" dirty="0" smtClean="0"/>
              <a:t>The big data </a:t>
            </a:r>
            <a:r>
              <a:rPr lang="en-US" dirty="0" smtClean="0"/>
              <a:t>challenge/opportunity 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75297" y="1882256"/>
            <a:ext cx="8100808" cy="4374165"/>
            <a:chOff x="104620" y="2698013"/>
            <a:chExt cx="6985284" cy="4004336"/>
          </a:xfrm>
        </p:grpSpPr>
        <p:grpSp>
          <p:nvGrpSpPr>
            <p:cNvPr id="5" name="Group 15"/>
            <p:cNvGrpSpPr>
              <a:grpSpLocks/>
            </p:cNvGrpSpPr>
            <p:nvPr/>
          </p:nvGrpSpPr>
          <p:grpSpPr bwMode="auto">
            <a:xfrm>
              <a:off x="104620" y="2698013"/>
              <a:ext cx="1583944" cy="2288160"/>
              <a:chOff x="-2780491" y="4092667"/>
              <a:chExt cx="2111334" cy="3050980"/>
            </a:xfrm>
          </p:grpSpPr>
          <p:pic>
            <p:nvPicPr>
              <p:cNvPr id="12" name="Picture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07052" y="4092667"/>
                <a:ext cx="1837894" cy="2066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Box 12"/>
              <p:cNvSpPr txBox="1">
                <a:spLocks noChangeArrowheads="1"/>
              </p:cNvSpPr>
              <p:nvPr/>
            </p:nvSpPr>
            <p:spPr bwMode="auto">
              <a:xfrm>
                <a:off x="-2780491" y="6199768"/>
                <a:ext cx="2111334" cy="9438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2000" dirty="0" smtClean="0">
                    <a:solidFill>
                      <a:srgbClr val="000090"/>
                    </a:solidFill>
                  </a:rPr>
                  <a:t>Data generation</a:t>
                </a:r>
                <a:endParaRPr lang="en-US" sz="2000" dirty="0">
                  <a:solidFill>
                    <a:srgbClr val="000090"/>
                  </a:solidFill>
                </a:endParaRPr>
              </a:p>
            </p:txBody>
          </p: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2961902" y="3399481"/>
              <a:ext cx="1496691" cy="2219171"/>
              <a:chOff x="1482328" y="4674686"/>
              <a:chExt cx="1994589" cy="2957992"/>
            </a:xfrm>
          </p:grpSpPr>
          <p:pic>
            <p:nvPicPr>
              <p:cNvPr id="10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2328" y="4674686"/>
                <a:ext cx="1902387" cy="18287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3"/>
              <p:cNvSpPr txBox="1">
                <a:spLocks noChangeArrowheads="1"/>
              </p:cNvSpPr>
              <p:nvPr/>
            </p:nvSpPr>
            <p:spPr bwMode="auto">
              <a:xfrm>
                <a:off x="1482328" y="6689118"/>
                <a:ext cx="1994589" cy="943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2000" dirty="0" smtClean="0">
                    <a:solidFill>
                      <a:srgbClr val="000090"/>
                    </a:solidFill>
                  </a:rPr>
                  <a:t>Information</a:t>
                </a:r>
                <a:r>
                  <a:rPr lang="en-US" sz="2000" dirty="0">
                    <a:solidFill>
                      <a:srgbClr val="000090"/>
                    </a:solidFill>
                  </a:rPr>
                  <a:t> </a:t>
                </a:r>
                <a:r>
                  <a:rPr lang="en-US" sz="2000" dirty="0" smtClean="0">
                    <a:solidFill>
                      <a:srgbClr val="000090"/>
                    </a:solidFill>
                  </a:rPr>
                  <a:t>collection</a:t>
                </a:r>
              </a:p>
            </p:txBody>
          </p:sp>
        </p:grpSp>
        <p:grpSp>
          <p:nvGrpSpPr>
            <p:cNvPr id="7" name="Group 17"/>
            <p:cNvGrpSpPr>
              <a:grpSpLocks/>
            </p:cNvGrpSpPr>
            <p:nvPr/>
          </p:nvGrpSpPr>
          <p:grpSpPr bwMode="auto">
            <a:xfrm>
              <a:off x="5560595" y="4300396"/>
              <a:ext cx="1529309" cy="2401953"/>
              <a:chOff x="5362322" y="5378298"/>
              <a:chExt cx="2037907" cy="3202713"/>
            </a:xfrm>
          </p:grpSpPr>
          <p:pic>
            <p:nvPicPr>
              <p:cNvPr id="8" name="Pictur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2323" y="5378298"/>
                <a:ext cx="1976284" cy="18288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14"/>
              <p:cNvSpPr txBox="1">
                <a:spLocks noChangeArrowheads="1"/>
              </p:cNvSpPr>
              <p:nvPr/>
            </p:nvSpPr>
            <p:spPr bwMode="auto">
              <a:xfrm>
                <a:off x="5362322" y="7637131"/>
                <a:ext cx="2037907" cy="943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2000" dirty="0" smtClean="0">
                    <a:solidFill>
                      <a:srgbClr val="000090"/>
                    </a:solidFill>
                  </a:rPr>
                  <a:t>Knowledge discovery</a:t>
                </a:r>
                <a:endParaRPr lang="en-US" sz="2000" dirty="0">
                  <a:solidFill>
                    <a:srgbClr val="00009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680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7424"/>
            <a:ext cx="7313613" cy="868362"/>
          </a:xfrm>
        </p:spPr>
        <p:txBody>
          <a:bodyPr/>
          <a:lstStyle/>
          <a:p>
            <a:r>
              <a:rPr lang="en-US" sz="3600" dirty="0" smtClean="0"/>
              <a:t>The evolution of transcriptome data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4541064"/>
              </p:ext>
            </p:extLst>
          </p:nvPr>
        </p:nvGraphicFramePr>
        <p:xfrm>
          <a:off x="879444" y="1462786"/>
          <a:ext cx="7313613" cy="4056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179967" y="3405892"/>
            <a:ext cx="738454" cy="94614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2032" y="2237738"/>
            <a:ext cx="973429" cy="750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9281" y="1554233"/>
            <a:ext cx="869976" cy="6985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3284" y="4703240"/>
            <a:ext cx="43652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Bigger data vs. computational resource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Bigger </a:t>
            </a:r>
            <a:r>
              <a:rPr lang="en-US" sz="2000" dirty="0"/>
              <a:t>data vs</a:t>
            </a:r>
            <a:r>
              <a:rPr lang="en-US" sz="2000" dirty="0" smtClean="0"/>
              <a:t>. </a:t>
            </a:r>
            <a:r>
              <a:rPr lang="en-US" sz="2000" dirty="0"/>
              <a:t>turnaround </a:t>
            </a:r>
            <a:r>
              <a:rPr lang="en-US" sz="2000" dirty="0" smtClean="0"/>
              <a:t>time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Bigger </a:t>
            </a:r>
            <a:r>
              <a:rPr lang="en-US" sz="2000" dirty="0"/>
              <a:t>data vs</a:t>
            </a:r>
            <a:r>
              <a:rPr lang="en-US" sz="2000" dirty="0" smtClean="0"/>
              <a:t>. background noise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Bigger </a:t>
            </a:r>
            <a:r>
              <a:rPr lang="en-US" sz="2000" dirty="0"/>
              <a:t>data vs</a:t>
            </a:r>
            <a:r>
              <a:rPr lang="en-US" sz="2000" dirty="0" smtClean="0"/>
              <a:t>. data accessibility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Bigger </a:t>
            </a:r>
            <a:r>
              <a:rPr lang="en-US" sz="2000" dirty="0"/>
              <a:t>data vs</a:t>
            </a:r>
            <a:r>
              <a:rPr lang="en-US" sz="2000" dirty="0" smtClean="0"/>
              <a:t>. knowledge discovery</a:t>
            </a:r>
          </a:p>
        </p:txBody>
      </p:sp>
    </p:spTree>
    <p:extLst>
      <p:ext uri="{BB962C8B-B14F-4D97-AF65-F5344CB8AC3E}">
        <p14:creationId xmlns:p14="http://schemas.microsoft.com/office/powerpoint/2010/main" val="162162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330"/>
            <a:ext cx="9144000" cy="567825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024145" y="2497663"/>
            <a:ext cx="2749900" cy="8461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55809" y="266222"/>
            <a:ext cx="3072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http://</a:t>
            </a:r>
            <a:r>
              <a:rPr lang="en-US" sz="2800" dirty="0" err="1" smtClean="0"/>
              <a:t>awsomics.org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5496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repositories of transcriptome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 Expression Omnibus (GEO)</a:t>
            </a:r>
          </a:p>
          <a:p>
            <a:r>
              <a:rPr lang="en-US" dirty="0" err="1" smtClean="0"/>
              <a:t>ArrayExpress</a:t>
            </a:r>
            <a:endParaRPr lang="en-US" dirty="0" smtClean="0"/>
          </a:p>
          <a:p>
            <a:r>
              <a:rPr lang="en-US" dirty="0"/>
              <a:t>Gene Expression Atlas</a:t>
            </a:r>
          </a:p>
          <a:p>
            <a:r>
              <a:rPr lang="en-US" dirty="0" err="1" smtClean="0"/>
              <a:t>Oncomine</a:t>
            </a:r>
            <a:endParaRPr lang="en-US" dirty="0"/>
          </a:p>
          <a:p>
            <a:r>
              <a:rPr lang="en-US" dirty="0" smtClean="0"/>
              <a:t>ENCODE</a:t>
            </a:r>
          </a:p>
          <a:p>
            <a:r>
              <a:rPr lang="en-US" dirty="0" smtClean="0"/>
              <a:t>Cancer Genome Anatomy Project (CGAP)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12" y="1650056"/>
            <a:ext cx="2972006" cy="23496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84320" y="1735138"/>
            <a:ext cx="2714943" cy="7581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GEO current contents: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77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17" y="407782"/>
            <a:ext cx="4531895" cy="1849604"/>
          </a:xfrm>
        </p:spPr>
        <p:txBody>
          <a:bodyPr/>
          <a:lstStyle/>
          <a:p>
            <a:r>
              <a:rPr lang="en-US" sz="4800" b="1" dirty="0" err="1" smtClean="0"/>
              <a:t>ToMD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2800" b="1" u="sng" dirty="0" smtClean="0"/>
              <a:t>T</a:t>
            </a:r>
            <a:r>
              <a:rPr lang="en-US" sz="2800" b="1" dirty="0" smtClean="0"/>
              <a:t>ranscriptome </a:t>
            </a:r>
            <a:r>
              <a:rPr lang="en-US" sz="2800" b="1" u="sng" dirty="0"/>
              <a:t>o</a:t>
            </a:r>
            <a:r>
              <a:rPr lang="en-US" sz="2800" b="1" dirty="0"/>
              <a:t>f </a:t>
            </a:r>
            <a:r>
              <a:rPr lang="en-US" sz="2800" b="1" u="sng" dirty="0" smtClean="0"/>
              <a:t>M</a:t>
            </a:r>
            <a:r>
              <a:rPr lang="en-US" sz="2800" b="1" dirty="0" smtClean="0"/>
              <a:t>itochondrial </a:t>
            </a:r>
            <a:r>
              <a:rPr lang="en-US" sz="2800" b="1" u="sng" dirty="0"/>
              <a:t>D</a:t>
            </a:r>
            <a:r>
              <a:rPr lang="en-US" sz="2800" b="1" dirty="0" smtClean="0"/>
              <a:t>ysfunctions</a:t>
            </a:r>
            <a:endParaRPr lang="en-US" sz="2800" dirty="0"/>
          </a:p>
        </p:txBody>
      </p:sp>
      <p:pic>
        <p:nvPicPr>
          <p:cNvPr id="4" name="Picture 3" descr="ToMD_workflo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83" y="407782"/>
            <a:ext cx="4431834" cy="62288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17195" y="2445595"/>
            <a:ext cx="40898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 </a:t>
            </a:r>
            <a:r>
              <a:rPr lang="en-US" sz="2000" dirty="0" smtClean="0">
                <a:solidFill>
                  <a:srgbClr val="FF0000"/>
                </a:solidFill>
              </a:rPr>
              <a:t>curated</a:t>
            </a:r>
            <a:r>
              <a:rPr lang="en-US" sz="2000" dirty="0" smtClean="0"/>
              <a:t> collection of transcriptome data sets about normal/rescued vs. abnormal mitochondrial dysfunctions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35 data sets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4 species: human, mouse, fly and worm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~500 samples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&gt;60 pairwise group comparisons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Accessible from: 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err="1" smtClean="0"/>
              <a:t>MSeqDR</a:t>
            </a:r>
            <a:endParaRPr lang="en-US" sz="2000" dirty="0"/>
          </a:p>
          <a:p>
            <a:pPr marL="742950" lvl="1" indent="-285750">
              <a:buFont typeface="Arial"/>
              <a:buChar char="•"/>
            </a:pPr>
            <a:r>
              <a:rPr lang="en-US" sz="2000" dirty="0" err="1" smtClean="0"/>
              <a:t>Awsomics</a:t>
            </a:r>
            <a:r>
              <a:rPr lang="en-US" sz="2000" dirty="0" smtClean="0"/>
              <a:t> : </a:t>
            </a:r>
            <a:r>
              <a:rPr lang="en-US" sz="2000" dirty="0" err="1" smtClean="0"/>
              <a:t>GeEx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9408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48579"/>
            <a:ext cx="7313613" cy="4742621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Studies of transcriptomes of mitochondrial diseases</a:t>
            </a:r>
          </a:p>
          <a:p>
            <a:r>
              <a:rPr lang="en-US" sz="2800" dirty="0" smtClean="0"/>
              <a:t>A short review of bioinformatics techniques</a:t>
            </a:r>
          </a:p>
          <a:p>
            <a:r>
              <a:rPr lang="en-US" sz="2800" dirty="0" smtClean="0"/>
              <a:t>The big data challenge</a:t>
            </a:r>
          </a:p>
          <a:p>
            <a:r>
              <a:rPr lang="en-US" sz="2800" dirty="0" smtClean="0"/>
              <a:t>Demo: </a:t>
            </a:r>
            <a:r>
              <a:rPr lang="en-US" sz="2800" dirty="0" err="1" smtClean="0"/>
              <a:t>Awsomics</a:t>
            </a:r>
            <a:r>
              <a:rPr lang="en-US" sz="2800" dirty="0" smtClean="0"/>
              <a:t> toolbox and the </a:t>
            </a:r>
            <a:r>
              <a:rPr lang="en-US" sz="2800" dirty="0" err="1" smtClean="0"/>
              <a:t>ToMD</a:t>
            </a:r>
            <a:r>
              <a:rPr lang="en-US" sz="2800" dirty="0" smtClean="0"/>
              <a:t> data collection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695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meta-analysis using </a:t>
            </a:r>
            <a:r>
              <a:rPr lang="en-US" dirty="0" err="1" smtClean="0"/>
              <a:t>ToMD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8 transcriptome data sets, 99 patients of different primary RC diseases, and 12 patient-control comparisons</a:t>
            </a:r>
          </a:p>
          <a:p>
            <a:r>
              <a:rPr lang="en-US" dirty="0" smtClean="0"/>
              <a:t>Calculated a combined p values of all comparisons for each gene</a:t>
            </a:r>
          </a:p>
          <a:p>
            <a:r>
              <a:rPr lang="en-US" dirty="0" smtClean="0"/>
              <a:t>Top ranked genes are highly relevant</a:t>
            </a:r>
          </a:p>
          <a:p>
            <a:pPr lvl="1"/>
            <a:r>
              <a:rPr lang="en-US" dirty="0" smtClean="0"/>
              <a:t>#1 MTX2 </a:t>
            </a:r>
            <a:r>
              <a:rPr lang="en-US" dirty="0"/>
              <a:t>(p = 1.8E−9), a membrane protein involved in mitochondrial protein import </a:t>
            </a:r>
          </a:p>
          <a:p>
            <a:pPr lvl="1"/>
            <a:r>
              <a:rPr lang="en-US" dirty="0" smtClean="0"/>
              <a:t>#2 NGLY1 </a:t>
            </a:r>
            <a:r>
              <a:rPr lang="en-US" dirty="0"/>
              <a:t>(p = 8.2E−9), a </a:t>
            </a:r>
            <a:r>
              <a:rPr lang="en-US" dirty="0" err="1"/>
              <a:t>deglycosylase</a:t>
            </a:r>
            <a:r>
              <a:rPr lang="en-US" dirty="0"/>
              <a:t> enzyme involved in the degradation of </a:t>
            </a:r>
            <a:r>
              <a:rPr lang="en-US" dirty="0" err="1"/>
              <a:t>misfolded</a:t>
            </a:r>
            <a:r>
              <a:rPr lang="en-US" dirty="0"/>
              <a:t> proteins. </a:t>
            </a:r>
            <a:endParaRPr lang="en-US" dirty="0" smtClean="0"/>
          </a:p>
          <a:p>
            <a:pPr lvl="1"/>
            <a:r>
              <a:rPr lang="en-US" dirty="0" smtClean="0"/>
              <a:t>Other genes: #3 MTX3, #10 LAMTOR5, #22 MFN1 (</a:t>
            </a:r>
            <a:r>
              <a:rPr lang="en-US" dirty="0" err="1" smtClean="0"/>
              <a:t>mitofusin</a:t>
            </a:r>
            <a:r>
              <a:rPr lang="en-US" dirty="0" smtClean="0"/>
              <a:t>), and </a:t>
            </a:r>
            <a:r>
              <a:rPr lang="en-US" dirty="0"/>
              <a:t>several </a:t>
            </a:r>
            <a:r>
              <a:rPr lang="en-US" dirty="0" err="1"/>
              <a:t>aminoacyl-tRNA</a:t>
            </a:r>
            <a:r>
              <a:rPr lang="en-US" dirty="0"/>
              <a:t> </a:t>
            </a:r>
            <a:r>
              <a:rPr lang="en-US" dirty="0" err="1"/>
              <a:t>synthetases</a:t>
            </a:r>
            <a:r>
              <a:rPr lang="en-US" dirty="0"/>
              <a:t> 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73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35138"/>
            <a:ext cx="4740441" cy="4056062"/>
          </a:xfrm>
        </p:spPr>
        <p:txBody>
          <a:bodyPr/>
          <a:lstStyle/>
          <a:p>
            <a:r>
              <a:rPr lang="en-US" dirty="0" smtClean="0"/>
              <a:t>The Falk lab</a:t>
            </a:r>
          </a:p>
          <a:p>
            <a:r>
              <a:rPr lang="en-US" dirty="0" smtClean="0"/>
              <a:t>The </a:t>
            </a:r>
            <a:r>
              <a:rPr lang="en-US" dirty="0"/>
              <a:t>DBHI </a:t>
            </a:r>
            <a:r>
              <a:rPr lang="en-US" dirty="0" smtClean="0"/>
              <a:t>Bioinformatics group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6200"/>
            <a:ext cx="2165365" cy="17018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65" y="5902119"/>
            <a:ext cx="2165365" cy="9558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795" y="2020451"/>
            <a:ext cx="2652534" cy="422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096" y="1371600"/>
            <a:ext cx="877303" cy="10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603299" cy="868362"/>
          </a:xfrm>
        </p:spPr>
        <p:txBody>
          <a:bodyPr/>
          <a:lstStyle/>
          <a:p>
            <a:r>
              <a:rPr lang="en-US" dirty="0" smtClean="0"/>
              <a:t>What we talk about when we are talking about transcriptome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533" y="1909901"/>
            <a:ext cx="7976166" cy="4056062"/>
          </a:xfrm>
        </p:spPr>
        <p:txBody>
          <a:bodyPr/>
          <a:lstStyle/>
          <a:p>
            <a:r>
              <a:rPr lang="en-US" dirty="0" smtClean="0"/>
              <a:t>RNA classes: mRNA, </a:t>
            </a:r>
            <a:r>
              <a:rPr lang="en-US" dirty="0" err="1" smtClean="0"/>
              <a:t>miRNA</a:t>
            </a:r>
            <a:r>
              <a:rPr lang="en-US" dirty="0" smtClean="0"/>
              <a:t>, </a:t>
            </a:r>
            <a:r>
              <a:rPr lang="en-US" dirty="0" err="1" smtClean="0"/>
              <a:t>lncRNA</a:t>
            </a:r>
            <a:r>
              <a:rPr lang="en-US" dirty="0" smtClean="0"/>
              <a:t>, pre-mRNA, …</a:t>
            </a:r>
          </a:p>
          <a:p>
            <a:r>
              <a:rPr lang="en-US" dirty="0" smtClean="0"/>
              <a:t>RNA dynamics: splicing, editing, degradation, translation, …</a:t>
            </a:r>
          </a:p>
          <a:p>
            <a:r>
              <a:rPr lang="en-US" dirty="0" smtClean="0"/>
              <a:t>Differential expression: tissues, diseases, conditions, …</a:t>
            </a:r>
          </a:p>
          <a:p>
            <a:r>
              <a:rPr lang="en-US" dirty="0" smtClean="0"/>
              <a:t>Regulation and interaction: genome, epigenome, metabolome, proteome,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15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037" y="263974"/>
            <a:ext cx="4101546" cy="2854530"/>
          </a:xfrm>
        </p:spPr>
        <p:txBody>
          <a:bodyPr/>
          <a:lstStyle/>
          <a:p>
            <a:r>
              <a:rPr lang="en-US" sz="3200" dirty="0" smtClean="0"/>
              <a:t>Mitochondrial RC dysfunctions</a:t>
            </a:r>
            <a:br>
              <a:rPr lang="en-US" sz="3200" dirty="0" smtClean="0"/>
            </a:br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sz="3200" dirty="0">
                <a:sym typeface="Wingdings"/>
              </a:rPr>
              <a:t/>
            </a:r>
            <a:br>
              <a:rPr lang="en-US" sz="3200" dirty="0">
                <a:sym typeface="Wingdings"/>
              </a:rPr>
            </a:br>
            <a:r>
              <a:rPr lang="en-US" sz="3200" dirty="0" smtClean="0">
                <a:sym typeface="Wingdings"/>
              </a:rPr>
              <a:t>Transcriptome</a:t>
            </a:r>
            <a:br>
              <a:rPr lang="en-US" sz="3200" dirty="0" smtClean="0">
                <a:sym typeface="Wingdings"/>
              </a:rPr>
            </a:br>
            <a:r>
              <a:rPr lang="en-US" sz="3200" dirty="0" smtClean="0">
                <a:sym typeface="Wingdings"/>
              </a:rPr>
              <a:t>modifications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542" y="0"/>
            <a:ext cx="3701695" cy="6858000"/>
          </a:xfrm>
          <a:prstGeom prst="rect">
            <a:avLst/>
          </a:prstGeom>
        </p:spPr>
      </p:pic>
      <p:pic>
        <p:nvPicPr>
          <p:cNvPr id="9" name="Picture 8" descr="Slide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78" y="3500036"/>
            <a:ext cx="4192105" cy="314408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4499582" y="3676316"/>
            <a:ext cx="861156" cy="454526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5481036" y="5718689"/>
            <a:ext cx="2838577" cy="1139311"/>
          </a:xfrm>
          <a:prstGeom prst="roundRect">
            <a:avLst/>
          </a:prstGeom>
          <a:gradFill flip="none" rotWithShape="1">
            <a:gsLst>
              <a:gs pos="48000">
                <a:srgbClr val="3374FF"/>
              </a:gs>
              <a:gs pos="100000">
                <a:srgbClr val="FFFFFF"/>
              </a:gs>
            </a:gsLst>
            <a:lin ang="57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Tissue-specific </a:t>
            </a:r>
            <a:endParaRPr lang="en-US" sz="1600" b="1" dirty="0" smtClean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chemeClr val="tx1"/>
                </a:solidFill>
              </a:rPr>
              <a:t>transcriptome </a:t>
            </a:r>
          </a:p>
          <a:p>
            <a:r>
              <a:rPr lang="en-US" sz="1600" b="1" dirty="0" smtClean="0">
                <a:solidFill>
                  <a:schemeClr val="tx1"/>
                </a:solidFill>
              </a:rPr>
              <a:t>modifications</a:t>
            </a:r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18" name="Picture 17" descr="DEG_scatter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271" y="5762701"/>
            <a:ext cx="1071996" cy="1071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398430" y="3130704"/>
            <a:ext cx="410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Nutrient-sensing signaling network (NSSN)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4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Transcriptomic profiling of primary RC dysfunctions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35137"/>
            <a:ext cx="7313613" cy="4777705"/>
          </a:xfrm>
        </p:spPr>
        <p:txBody>
          <a:bodyPr>
            <a:normAutofit/>
          </a:bodyPr>
          <a:lstStyle/>
          <a:p>
            <a:r>
              <a:rPr lang="en-US" dirty="0" smtClean="0"/>
              <a:t>Animal models</a:t>
            </a:r>
          </a:p>
          <a:p>
            <a:pPr lvl="1"/>
            <a:r>
              <a:rPr lang="en-US" dirty="0"/>
              <a:t>Induced genetic mutations of RC complex subunits</a:t>
            </a:r>
          </a:p>
          <a:p>
            <a:pPr lvl="1"/>
            <a:r>
              <a:rPr lang="en-US" dirty="0"/>
              <a:t>Chemical perturbation (e.g. rotenone and </a:t>
            </a:r>
            <a:r>
              <a:rPr lang="en-US" dirty="0" err="1"/>
              <a:t>oligomycin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Restore RC functions with drugs (e.g. </a:t>
            </a:r>
            <a:r>
              <a:rPr lang="en-US" dirty="0" err="1"/>
              <a:t>Probucol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Primary RC diseases</a:t>
            </a:r>
          </a:p>
          <a:p>
            <a:pPr lvl="1"/>
            <a:r>
              <a:rPr lang="en-US" dirty="0" smtClean="0"/>
              <a:t>Patients carrying known mutations affecting RC functions (MELAS, ATP synthase deficiency, </a:t>
            </a:r>
            <a:r>
              <a:rPr lang="en-US" dirty="0" err="1" smtClean="0"/>
              <a:t>mtDNA</a:t>
            </a:r>
            <a:r>
              <a:rPr lang="en-US" dirty="0" smtClean="0"/>
              <a:t> </a:t>
            </a:r>
            <a:r>
              <a:rPr lang="en-US" dirty="0"/>
              <a:t>m.3243A&gt;</a:t>
            </a:r>
            <a:r>
              <a:rPr lang="en-US" dirty="0" smtClean="0"/>
              <a:t>G)</a:t>
            </a:r>
          </a:p>
          <a:p>
            <a:pPr lvl="1"/>
            <a:r>
              <a:rPr lang="en-US" dirty="0" smtClean="0"/>
              <a:t>Different cell types: muscle biopsy, skin, blood, …</a:t>
            </a:r>
          </a:p>
          <a:p>
            <a:pPr lvl="1"/>
            <a:r>
              <a:rPr lang="en-US" dirty="0" smtClean="0"/>
              <a:t>A common mechanism lead to transcriptome modifications?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818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Evidences supporting the involvement of NSSN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343" y="1635204"/>
            <a:ext cx="7615607" cy="43515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transcriptomes of muscle </a:t>
            </a:r>
            <a:r>
              <a:rPr lang="en-US" dirty="0"/>
              <a:t>and </a:t>
            </a:r>
            <a:r>
              <a:rPr lang="en-US" dirty="0" smtClean="0"/>
              <a:t>skin cells from a heterogeneous </a:t>
            </a:r>
            <a:r>
              <a:rPr lang="en-US" dirty="0"/>
              <a:t>group of </a:t>
            </a:r>
            <a:r>
              <a:rPr lang="en-US" dirty="0" smtClean="0"/>
              <a:t>patients with known RC </a:t>
            </a:r>
            <a:r>
              <a:rPr lang="en-US" dirty="0"/>
              <a:t>enzyme deficiency </a:t>
            </a:r>
            <a:endParaRPr lang="en-US" dirty="0" smtClean="0"/>
          </a:p>
          <a:p>
            <a:pPr lvl="1"/>
            <a:r>
              <a:rPr lang="en-US" dirty="0" smtClean="0"/>
              <a:t>RHEB, </a:t>
            </a:r>
            <a:r>
              <a:rPr lang="en-US" dirty="0"/>
              <a:t>a direct mediator of mTORC1 </a:t>
            </a:r>
            <a:r>
              <a:rPr lang="en-US" dirty="0" smtClean="0"/>
              <a:t>activity, is one of the most significantly changed genes across patients and tissue-type</a:t>
            </a:r>
          </a:p>
          <a:p>
            <a:pPr lvl="1"/>
            <a:r>
              <a:rPr lang="en-US" dirty="0" smtClean="0"/>
              <a:t>Target genes of FOXO1 and PPARs, regulators of lipid metabolism, were concordantly affected</a:t>
            </a:r>
          </a:p>
          <a:p>
            <a:pPr lvl="1"/>
            <a:r>
              <a:rPr lang="en-US" dirty="0" smtClean="0"/>
              <a:t>Transcription of cytosolic and mitochondrial ribosomal proteins was changed towards different directions, suggestive of a re-balance of protein translation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lobal transcriptome modifications were completely reversed in muscle and skin cells</a:t>
            </a:r>
          </a:p>
          <a:p>
            <a:pPr lvl="1"/>
            <a:r>
              <a:rPr lang="en-US" dirty="0" smtClean="0"/>
              <a:t>In vitro experiments showed dependence</a:t>
            </a:r>
          </a:p>
          <a:p>
            <a:pPr marL="457200" lvl="1" indent="0">
              <a:buNone/>
            </a:pPr>
            <a:r>
              <a:rPr lang="en-US" dirty="0" smtClean="0"/>
              <a:t>Of drug response on nutrient supply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069" y="4881718"/>
            <a:ext cx="2819596" cy="176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7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48579"/>
            <a:ext cx="7313613" cy="474262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Studies of transcriptomes of mitochondrial diseases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A short review of bioinformatics techniques</a:t>
            </a:r>
          </a:p>
          <a:p>
            <a:r>
              <a:rPr lang="en-US" sz="2800" dirty="0" smtClean="0"/>
              <a:t>The big data challenge </a:t>
            </a:r>
          </a:p>
          <a:p>
            <a:r>
              <a:rPr lang="en-US" sz="2800" dirty="0"/>
              <a:t>Demo: </a:t>
            </a:r>
            <a:r>
              <a:rPr lang="en-US" sz="2800" dirty="0" err="1"/>
              <a:t>Awsomics</a:t>
            </a:r>
            <a:r>
              <a:rPr lang="en-US" sz="2800" dirty="0"/>
              <a:t> toolbox and the </a:t>
            </a:r>
            <a:r>
              <a:rPr lang="en-US" sz="2800" dirty="0" err="1"/>
              <a:t>ToMD</a:t>
            </a:r>
            <a:r>
              <a:rPr lang="en-US" sz="2800" dirty="0"/>
              <a:t> data collection </a:t>
            </a:r>
          </a:p>
        </p:txBody>
      </p:sp>
    </p:spTree>
    <p:extLst>
      <p:ext uri="{BB962C8B-B14F-4D97-AF65-F5344CB8AC3E}">
        <p14:creationId xmlns:p14="http://schemas.microsoft.com/office/powerpoint/2010/main" val="24484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2098" y="161765"/>
            <a:ext cx="4883818" cy="868362"/>
          </a:xfrm>
        </p:spPr>
        <p:txBody>
          <a:bodyPr/>
          <a:lstStyle/>
          <a:p>
            <a:r>
              <a:rPr lang="en-US" sz="2800" dirty="0" smtClean="0"/>
              <a:t>A typical workflow of analyzing transcriptome data sets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4" y="493886"/>
            <a:ext cx="2883100" cy="2209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21" y="1030127"/>
            <a:ext cx="2857698" cy="3873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650" y="1371600"/>
            <a:ext cx="2806895" cy="49406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098" y="1136467"/>
            <a:ext cx="3099015" cy="55756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4585" y="1981242"/>
            <a:ext cx="3099015" cy="43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2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8986"/>
            <a:ext cx="7313613" cy="868362"/>
          </a:xfrm>
        </p:spPr>
        <p:txBody>
          <a:bodyPr/>
          <a:lstStyle/>
          <a:p>
            <a:r>
              <a:rPr lang="en-US" sz="5400" dirty="0" smtClean="0"/>
              <a:t>GSEA enrichment plot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655" y="1440628"/>
            <a:ext cx="4962358" cy="496235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700527" y="4392383"/>
            <a:ext cx="1130255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700527" y="3927286"/>
            <a:ext cx="1130255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700527" y="2961201"/>
            <a:ext cx="1130255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57388" y="1724330"/>
            <a:ext cx="1893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N2 vs. Gas1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51477" y="2484149"/>
            <a:ext cx="2595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Running enrichment score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63129" y="3603245"/>
            <a:ext cx="259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Genes in pathway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4114946"/>
            <a:ext cx="2758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Ranking of all genes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218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kwell">
  <a:themeElements>
    <a:clrScheme name="Inkwell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Inkwell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804</TotalTime>
  <Words>707</Words>
  <Application>Microsoft Macintosh PowerPoint</Application>
  <PresentationFormat>On-screen Show (4:3)</PresentationFormat>
  <Paragraphs>111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Inkwell</vt:lpstr>
      <vt:lpstr>Surveying the Signaling Landscape by Transcriptome Profiling in Mitochondrial Disease </vt:lpstr>
      <vt:lpstr>PowerPoint Presentation</vt:lpstr>
      <vt:lpstr>What we talk about when we are talking about transcriptome</vt:lpstr>
      <vt:lpstr>Mitochondrial RC dysfunctions  Transcriptome modifications</vt:lpstr>
      <vt:lpstr>Transcriptomic profiling of primary RC dysfunctions</vt:lpstr>
      <vt:lpstr>Evidences supporting the involvement of NSSN</vt:lpstr>
      <vt:lpstr>PowerPoint Presentation</vt:lpstr>
      <vt:lpstr>A typical workflow of analyzing transcriptome data sets</vt:lpstr>
      <vt:lpstr>GSEA enrichment plot</vt:lpstr>
      <vt:lpstr>A global view of differential expression of metabolic pathways</vt:lpstr>
      <vt:lpstr>More pathway illustrations</vt:lpstr>
      <vt:lpstr>RNA-seq vs. Microarray</vt:lpstr>
      <vt:lpstr>Analysis beyond coding RNAs</vt:lpstr>
      <vt:lpstr>PowerPoint Presentation</vt:lpstr>
      <vt:lpstr>The big data challenge/opportunity </vt:lpstr>
      <vt:lpstr>The evolution of transcriptome data</vt:lpstr>
      <vt:lpstr>PowerPoint Presentation</vt:lpstr>
      <vt:lpstr>Public repositories of transcriptome data</vt:lpstr>
      <vt:lpstr>ToMD Transcriptome of Mitochondrial Dysfunctions</vt:lpstr>
      <vt:lpstr>A meta-analysis using ToMD</vt:lpstr>
      <vt:lpstr>Acknowledgements</vt:lpstr>
    </vt:vector>
  </TitlesOfParts>
  <Company>Children's Hospital of Philadelphia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 Zhang</dc:creator>
  <cp:lastModifiedBy>Zhe Zhang</cp:lastModifiedBy>
  <cp:revision>51</cp:revision>
  <dcterms:created xsi:type="dcterms:W3CDTF">2015-06-16T14:45:28Z</dcterms:created>
  <dcterms:modified xsi:type="dcterms:W3CDTF">2015-06-17T14:13:10Z</dcterms:modified>
</cp:coreProperties>
</file>